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572" r:id="rId3"/>
    <p:sldId id="487" r:id="rId4"/>
    <p:sldId id="316" r:id="rId5"/>
    <p:sldId id="575" r:id="rId6"/>
    <p:sldId id="574" r:id="rId7"/>
    <p:sldId id="355" r:id="rId8"/>
    <p:sldId id="576" r:id="rId9"/>
    <p:sldId id="405" r:id="rId10"/>
    <p:sldId id="342" r:id="rId11"/>
    <p:sldId id="581" r:id="rId12"/>
    <p:sldId id="391" r:id="rId13"/>
    <p:sldId id="448" r:id="rId14"/>
    <p:sldId id="344" r:id="rId15"/>
    <p:sldId id="449" r:id="rId16"/>
    <p:sldId id="392" r:id="rId17"/>
    <p:sldId id="450" r:id="rId18"/>
    <p:sldId id="564" r:id="rId19"/>
    <p:sldId id="577" r:id="rId20"/>
    <p:sldId id="578" r:id="rId21"/>
    <p:sldId id="541" r:id="rId22"/>
    <p:sldId id="579" r:id="rId23"/>
    <p:sldId id="345" r:id="rId24"/>
    <p:sldId id="580"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8"/>
    <p:restoredTop sz="83776"/>
  </p:normalViewPr>
  <p:slideViewPr>
    <p:cSldViewPr snapToGrid="0" snapToObjects="1">
      <p:cViewPr varScale="1">
        <p:scale>
          <a:sx n="126" d="100"/>
          <a:sy n="126" d="100"/>
        </p:scale>
        <p:origin x="1608" y="20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plot, you start with the </a:t>
            </a:r>
            <a:r>
              <a:rPr lang="en-US" dirty="0" err="1"/>
              <a:t>ggplot</a:t>
            </a:r>
            <a:r>
              <a:rPr lang="en-US" dirty="0"/>
              <a:t> template, which is shown here. The black parts are always the same, and blue parts are where you plug in things.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those three pieces of information you have to plug in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tidy data frame or </a:t>
            </a:r>
            <a:r>
              <a:rPr lang="en-US" dirty="0" err="1"/>
              <a:t>tibble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a:t>
            </a:r>
            <a:r>
              <a:rPr lang="en-US" dirty="0" err="1"/>
              <a:t>geom</a:t>
            </a:r>
            <a:r>
              <a:rPr lang="en-US" dirty="0"/>
              <a:t> function, 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set of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0141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a:t>
            </a:r>
            <a:r>
              <a:rPr lang="en-US" dirty="0" err="1"/>
              <a:t>REDCapTidieR</a:t>
            </a:r>
            <a:r>
              <a:rPr lang="en-US" dirty="0"/>
              <a:t> has its name from this idea. It takes the output of </a:t>
            </a:r>
            <a:r>
              <a:rPr lang="en-US" dirty="0" err="1"/>
              <a:t>REDCapR</a:t>
            </a:r>
            <a:r>
              <a:rPr lang="en-US" dirty="0"/>
              <a:t> and makes it tidier.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useful </a:t>
            </a:r>
            <a:r>
              <a:rPr lang="en-US" baseline="0" dirty="0" err="1"/>
              <a:t>geom</a:t>
            </a:r>
            <a:r>
              <a:rPr lang="en-US" baseline="0" dirty="0"/>
              <a:t> functions,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Aesthetic mappings work like this. You write a comma separated list of graphical properties such as x for x coordinate, equals sign, and the name of a specific column in your data frame.</a:t>
            </a:r>
          </a:p>
          <a:p>
            <a:endParaRPr lang="en-US" dirty="0"/>
          </a:p>
          <a:p>
            <a:r>
              <a:rPr lang="en-US" dirty="0"/>
              <a:t>For example: look at this data frame here. It has 3 columns: a, b, and c. And then look at this x/y grid, that’ll be our graph.</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 this is what aesthetic mappings are. They are a list of these expressions, separated by commas, that connect some aesthetic, e.g. x position, with a column of a data frame, e.g. a in this example.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use the </a:t>
            </a:r>
            <a:r>
              <a:rPr lang="en-US" dirty="0" err="1"/>
              <a:t>ggplot</a:t>
            </a:r>
            <a:r>
              <a:rPr lang="en-US" dirty="0"/>
              <a:t> template! And then…</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provides a grammar for transforming data frames. Some of the key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select(), which subsets columns by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filter(), which subsets rows by a logical condition;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mutate(), which creates new calculated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pipe operator, written |&gt;, can be used to string together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into a pipeline.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6823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Lots of info - provide reassurance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dplyr</a:t>
            </a:r>
            <a:r>
              <a:rPr lang="en-US" dirty="0"/>
              <a:t> cheat sheet which gives a great overview of those functions. I’ve linked it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 and I’m going to ask our TAs to drop the link in the chat - is great to have on hand as you’re exploring your data. It reviews the basic template for building any plot and also lists the most useful </a:t>
            </a:r>
            <a:r>
              <a:rPr lang="en-US" baseline="0" dirty="0" err="1"/>
              <a:t>geom</a:t>
            </a:r>
            <a:r>
              <a:rPr lang="en-US" baseline="0" dirty="0"/>
              <a:t> functions. And it looks like Posit has made a more HTML version of this which is maybe a little bit less overwhelming.</a:t>
            </a:r>
          </a:p>
          <a:p>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/data-</a:t>
            </a:r>
            <a:r>
              <a:rPr lang="en-US" baseline="0" dirty="0" err="1"/>
              <a:t>visualization.pdf</a:t>
            </a:r>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/html/data-</a:t>
            </a:r>
            <a:r>
              <a:rPr lang="en-US" baseline="0" dirty="0" err="1"/>
              <a:t>visualization.html</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Beyond </a:t>
            </a:r>
            <a:r>
              <a:rPr lang="en-US" dirty="0" err="1"/>
              <a:t>dplyr</a:t>
            </a:r>
            <a:r>
              <a:rPr lang="en-US" dirty="0"/>
              <a:t>, there are a number of other packages that provide powerful tools for data transformation</a:t>
            </a:r>
          </a:p>
          <a:p>
            <a:pPr marL="0" indent="0">
              <a:buFontTx/>
              <a:buNone/>
            </a:pPr>
            <a:endParaRPr lang="en-US" dirty="0"/>
          </a:p>
          <a:p>
            <a:pPr marL="171450" indent="-171450">
              <a:buFontTx/>
              <a:buChar char="-"/>
            </a:pPr>
            <a:r>
              <a:rPr lang="en-US" dirty="0" err="1"/>
              <a:t>Tidyr</a:t>
            </a:r>
            <a:r>
              <a:rPr lang="en-US" dirty="0"/>
              <a:t> provides a lot more functions like </a:t>
            </a:r>
            <a:r>
              <a:rPr lang="en-US" dirty="0" err="1"/>
              <a:t>dplyr</a:t>
            </a:r>
            <a:r>
              <a:rPr lang="en-US" dirty="0"/>
              <a:t> that allow you to convert messy data frames into tidy ones</a:t>
            </a:r>
          </a:p>
          <a:p>
            <a:pPr marL="171450" indent="-171450">
              <a:buFontTx/>
              <a:buChar char="-"/>
            </a:pPr>
            <a:r>
              <a:rPr lang="en-US" dirty="0" err="1"/>
              <a:t>Lubridate</a:t>
            </a:r>
            <a:r>
              <a:rPr lang="en-US" dirty="0"/>
              <a:t> provides functions to manipulate times and dates</a:t>
            </a:r>
          </a:p>
          <a:p>
            <a:pPr marL="171450" indent="-171450">
              <a:buFontTx/>
              <a:buChar char="-"/>
            </a:pPr>
            <a:r>
              <a:rPr lang="en-US" dirty="0" err="1"/>
              <a:t>Stringr</a:t>
            </a:r>
            <a:r>
              <a:rPr lang="en-US" dirty="0"/>
              <a:t> provides tools for manipulating pieces of text</a:t>
            </a:r>
          </a:p>
          <a:p>
            <a:pPr marL="171450" indent="-171450">
              <a:buFontTx/>
              <a:buChar char="-"/>
            </a:pPr>
            <a:r>
              <a:rPr lang="en-US" dirty="0" err="1"/>
              <a:t>Purrr</a:t>
            </a:r>
            <a:r>
              <a:rPr lang="en-US" dirty="0"/>
              <a:t> offers advanced functionality to automate complex data transformations</a:t>
            </a:r>
          </a:p>
          <a:p>
            <a:pPr marL="171450" indent="-171450">
              <a:buFontTx/>
              <a:buChar char="-"/>
            </a:pPr>
            <a:r>
              <a:rPr lang="en-US" dirty="0"/>
              <a:t>And </a:t>
            </a:r>
            <a:r>
              <a:rPr lang="en-US" dirty="0" err="1"/>
              <a:t>Dbplyr</a:t>
            </a:r>
            <a:r>
              <a:rPr lang="en-US" dirty="0"/>
              <a:t> allows you to interact with a table inside a database as if it were a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imported our CAR-T cell data, let’s take a look at transforming and visualizing some of it.</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packages for data analysis in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basic tenets of “tidy” data analysis include:</a:t>
            </a:r>
          </a:p>
          <a:p>
            <a:pPr marL="171450" indent="-171450">
              <a:buFontTx/>
              <a:buChar char="-"/>
            </a:pPr>
            <a:r>
              <a:rPr lang="en-US" dirty="0"/>
              <a:t>You should organize the data in a consistent, intuitive way</a:t>
            </a:r>
          </a:p>
          <a:p>
            <a:pPr marL="171450" indent="-171450">
              <a:buFontTx/>
              <a:buChar char="-"/>
            </a:pPr>
            <a:r>
              <a:rPr lang="en-US" dirty="0"/>
              <a:t>Code should be, as much as possible, human readable, </a:t>
            </a:r>
            <a:r>
              <a:rPr lang="en-US" dirty="0" err="1"/>
              <a:t>concide</a:t>
            </a:r>
            <a:r>
              <a:rPr lang="en-US" dirty="0"/>
              <a:t>, and consistent.</a:t>
            </a:r>
          </a:p>
          <a:p>
            <a:pPr marL="171450" indent="-171450">
              <a:buFontTx/>
              <a:buChar char="-"/>
            </a:pPr>
            <a:r>
              <a:rPr lang="en-US" dirty="0"/>
              <a:t>And you should be build pipelines from atomic data analysis steps. </a:t>
            </a:r>
          </a:p>
        </p:txBody>
      </p:sp>
      <p:sp>
        <p:nvSpPr>
          <p:cNvPr id="4" name="Slide Number Placeholder 3"/>
          <p:cNvSpPr>
            <a:spLocks noGrp="1"/>
          </p:cNvSpPr>
          <p:nvPr>
            <p:ph type="sldNum" sz="quarter" idx="10"/>
          </p:nvPr>
        </p:nvSpPr>
        <p:spPr/>
        <p:txBody>
          <a:bodyPr/>
          <a:lstStyle/>
          <a:p>
            <a:fld id="{DD65BEC1-91A9-F040-80A2-A1EC33E8D6DB}" type="slidenum">
              <a:rPr lang="en-US" smtClean="0"/>
              <a:t>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learn the four major </a:t>
            </a:r>
            <a:r>
              <a:rPr lang="en-US" dirty="0" err="1"/>
              <a:t>tidyverse</a:t>
            </a:r>
            <a:r>
              <a:rPr lang="en-US" dirty="0"/>
              <a:t> functions today: filter, select, mutate, and the pipe. </a:t>
            </a:r>
          </a:p>
          <a:p>
            <a:endParaRPr lang="en-US" dirty="0"/>
          </a:p>
          <a:p>
            <a:r>
              <a:rPr lang="en-US" dirty="0"/>
              <a:t>You use filter to subset rows by a logical condition. Filter takes two arguments: a data frame or </a:t>
            </a:r>
            <a:r>
              <a:rPr lang="en-US" dirty="0" err="1"/>
              <a:t>tibble</a:t>
            </a:r>
            <a:r>
              <a:rPr lang="en-US" dirty="0"/>
              <a:t>, and a condition. </a:t>
            </a:r>
          </a:p>
          <a:p>
            <a:r>
              <a:rPr lang="en-US" dirty="0"/>
              <a:t>*** The condition is a logical test that the filter function will apply to each row. Filter then returns a data frame with all the rows for which the logical test is TRUE. So it’s like a reverse filter – it keeps rows that match that condition. An example would be: filter demographics, age &gt; 10. </a:t>
            </a:r>
          </a:p>
          <a:p>
            <a:endParaRPr lang="en-US" dirty="0"/>
          </a:p>
          <a:p>
            <a:r>
              <a:rPr lang="en-US" dirty="0"/>
              <a:t>*** You use select to subset columns using their names. Like filter, select also takes two arguments: a data frame, and one or more columns. Select then returns a data frame with all the selected columns but all others dropped</a:t>
            </a:r>
          </a:p>
          <a:p>
            <a:r>
              <a:rPr lang="en-US" dirty="0"/>
              <a:t>*** You can select multiple columns by separating them with commas; and if you want to drop columns instead of selecting them you can put a “minus” in front of the column name. An example would be, select demographics, -name, -dob. </a:t>
            </a:r>
          </a:p>
          <a:p>
            <a:endParaRPr lang="en-US" dirty="0"/>
          </a:p>
          <a:p>
            <a:r>
              <a:rPr lang="en-US" dirty="0"/>
              <a:t>An important thing to note is that all </a:t>
            </a:r>
            <a:r>
              <a:rPr lang="en-US" dirty="0" err="1"/>
              <a:t>tidyverse</a:t>
            </a:r>
            <a:r>
              <a:rPr lang="en-US" dirty="0"/>
              <a:t> functions return a modified object, they don’t modify the original object.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52024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use mutate to create new columns. These are actually calculated columns that can be based on values in other columns. For example, if you have a demographics table with a date of birth, you can use mutate to create a new column with the age as of today. Mutate takes as its first argument a data frame – this should start to sound familiar, and we’ll make a point about this shortly – and it also takes an expression formed like column name = some expression. So you could say mutate demographics, age = today – dob.</a:t>
            </a:r>
          </a:p>
          <a:p>
            <a:endParaRPr lang="en-US" dirty="0"/>
          </a:p>
          <a:p>
            <a:r>
              <a:rPr lang="en-US" dirty="0"/>
              <a:t>*** </a:t>
            </a:r>
            <a:r>
              <a:rPr lang="en-US" dirty="0" err="1"/>
              <a:t>Tidyverse</a:t>
            </a:r>
            <a:r>
              <a:rPr lang="en-US" dirty="0"/>
              <a:t> functions such as filter, select, and mutate can be chained together into a pipeline. </a:t>
            </a:r>
          </a:p>
          <a:p>
            <a:r>
              <a:rPr lang="en-US" dirty="0"/>
              <a:t>*** You use the pipe operator, written “vertical pipe” which is this vertical dash, and greater than, to connect </a:t>
            </a:r>
            <a:r>
              <a:rPr lang="en-US" dirty="0" err="1"/>
              <a:t>tidyverse</a:t>
            </a:r>
            <a:r>
              <a:rPr lang="en-US" dirty="0"/>
              <a:t> functions. The pipe operator is often pronounced “then”</a:t>
            </a:r>
          </a:p>
          <a:p>
            <a:r>
              <a:rPr lang="en-US" dirty="0"/>
              <a:t>*** You will often see another version of this written “percent greater than percent”. This is the original pipe operator, and they work almost exactly the same, but the new pipe operator is preferred now.</a:t>
            </a:r>
          </a:p>
          <a:p>
            <a:endParaRPr lang="en-US" dirty="0"/>
          </a:p>
          <a:p>
            <a:r>
              <a:rPr lang="en-US" dirty="0"/>
              <a:t>So this pipeline reads,</a:t>
            </a:r>
          </a:p>
          <a:p>
            <a:r>
              <a:rPr lang="en-US" dirty="0"/>
              <a:t>Data, then filter for some condition, then select these columns, then mutate such that new new column equals this expression, and so on. This is fairly easy to follow and is one of the reasons that the </a:t>
            </a:r>
            <a:r>
              <a:rPr lang="en-US" dirty="0" err="1"/>
              <a:t>tidyverse</a:t>
            </a:r>
            <a:r>
              <a:rPr lang="en-US" dirty="0"/>
              <a:t> is so popular.</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2931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How does the pipe work? </a:t>
            </a:r>
          </a:p>
          <a:p>
            <a:endParaRPr lang="en-US" i="0" baseline="0" dirty="0"/>
          </a:p>
          <a:p>
            <a:r>
              <a:rPr lang="en-US" i="0" baseline="0" dirty="0"/>
              <a:t>The pipe operator takes the object on its left - here the </a:t>
            </a:r>
            <a:r>
              <a:rPr lang="en-US" i="0" baseline="0" dirty="0" err="1"/>
              <a:t>redcart</a:t>
            </a:r>
            <a:r>
              <a:rPr lang="en-US" i="0" baseline="0" dirty="0"/>
              <a:t> data frame - and ** plugs it as the first argument of the function on its right - here as the first argument to the filter function. Remember that all the </a:t>
            </a:r>
            <a:r>
              <a:rPr lang="en-US" i="0" baseline="0" dirty="0" err="1"/>
              <a:t>tidyverse</a:t>
            </a:r>
            <a:r>
              <a:rPr lang="en-US" i="0" baseline="0" dirty="0"/>
              <a:t> functions have a data frame as its first argument and return a data frame? That’s why. So you can pass a data frame through the pipeline, plugging the output after each step as the input of the next.</a:t>
            </a:r>
          </a:p>
          <a:p>
            <a:endParaRPr lang="en-US" i="0" baseline="0" dirty="0"/>
          </a:p>
          <a:p>
            <a:r>
              <a:rPr lang="en-US" i="0" baseline="0" dirty="0"/>
              <a:t>So if you look at the two lines of code here – a filter </a:t>
            </a:r>
            <a:r>
              <a:rPr lang="en-US" i="0" baseline="0" dirty="0" err="1"/>
              <a:t>redcart</a:t>
            </a:r>
            <a:r>
              <a:rPr lang="en-US" i="0" baseline="0" dirty="0"/>
              <a:t>, structure == repeating – this is equivalent to </a:t>
            </a:r>
            <a:r>
              <a:rPr lang="en-US" i="0" baseline="0" dirty="0" err="1"/>
              <a:t>redcart</a:t>
            </a:r>
            <a:r>
              <a:rPr lang="en-US" i="0" baseline="0" dirty="0"/>
              <a:t>, then filter structure == repeating.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86588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208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ggplot2 package is </a:t>
            </a:r>
            <a:r>
              <a:rPr lang="en-US" i="0" baseline="0" dirty="0"/>
              <a:t>part of the </a:t>
            </a:r>
            <a:r>
              <a:rPr lang="en-US" i="0" baseline="0" dirty="0" err="1"/>
              <a:t>tidyverse</a:t>
            </a:r>
            <a:r>
              <a:rPr lang="en-US" i="0" baseline="0" dirty="0"/>
              <a:t> and it extends the idea that you can build things piece by piece to building plots.</a:t>
            </a:r>
            <a:endParaRPr lang="en-US" b="0" i="0"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5400" b="1" dirty="0"/>
              <a:t>Transform </a:t>
            </a:r>
            <a:r>
              <a:rPr lang="en-US" sz="5400" b="1"/>
              <a:t>and Visualize</a:t>
            </a:r>
            <a:endParaRPr lang="en-US" sz="54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plot:</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3" name="Title 1">
            <a:extLst>
              <a:ext uri="{FF2B5EF4-FFF2-40B4-BE49-F238E27FC236}">
                <a16:creationId xmlns:a16="http://schemas.microsoft.com/office/drawing/2014/main" id="{CEA5A752-899A-ABE7-F072-6B4470085CAD}"/>
              </a:ext>
            </a:extLst>
          </p:cNvPr>
          <p:cNvSpPr txBox="1">
            <a:spLocks/>
          </p:cNvSpPr>
          <p:nvPr/>
        </p:nvSpPr>
        <p:spPr>
          <a:xfrm>
            <a:off x="1024128" y="5543599"/>
            <a:ext cx="9720072" cy="64681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a:lstStyle>
          <a:p>
            <a:r>
              <a:rPr lang="en-US" b="1" dirty="0"/>
              <a:t>Use the </a:t>
            </a:r>
            <a:r>
              <a:rPr lang="en-US" b="1" dirty="0" err="1"/>
              <a:t>ggplot</a:t>
            </a:r>
            <a:r>
              <a:rPr lang="en-US" b="1" dirty="0"/>
              <a:t> template!</a:t>
            </a: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27563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8"/>
            <a:ext cx="4563412" cy="2029968"/>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02_transform_visualize.qmd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p:txBody>
      </p:sp>
    </p:spTree>
    <p:extLst>
      <p:ext uri="{BB962C8B-B14F-4D97-AF65-F5344CB8AC3E}">
        <p14:creationId xmlns:p14="http://schemas.microsoft.com/office/powerpoint/2010/main" val="293205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2800" dirty="0">
                <a:latin typeface="Consolas" panose="020B0609020204030204" pitchFamily="49" charset="0"/>
              </a:rPr>
              <a:t>select()</a:t>
            </a:r>
            <a:r>
              <a:rPr lang="en-US" sz="3200" dirty="0"/>
              <a:t> subsets columns by name</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filter()</a:t>
            </a:r>
            <a:r>
              <a:rPr lang="en-US" sz="3200" dirty="0"/>
              <a:t> subsets rows by a logical condition</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chain functions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mutate()</a:t>
            </a:r>
            <a:r>
              <a:rPr lang="en-US" sz="3200" dirty="0"/>
              <a:t> creates new calculated columns</a:t>
            </a:r>
            <a:endParaRPr lang="en-US" sz="3200" dirty="0">
              <a:latin typeface="Consolas" panose="020B0609020204030204" pitchFamily="49" charset="0"/>
            </a:endParaRPr>
          </a:p>
        </p:txBody>
      </p:sp>
      <p:pic>
        <p:nvPicPr>
          <p:cNvPr id="2" name="Picture 1">
            <a:extLst>
              <a:ext uri="{FF2B5EF4-FFF2-40B4-BE49-F238E27FC236}">
                <a16:creationId xmlns:a16="http://schemas.microsoft.com/office/drawing/2014/main" id="{FDFC1D01-BDD7-0042-AFB6-30DDF0BB1055}"/>
              </a:ext>
            </a:extLst>
          </p:cNvPr>
          <p:cNvPicPr>
            <a:picLocks noChangeAspect="1"/>
          </p:cNvPicPr>
          <p:nvPr/>
        </p:nvPicPr>
        <p:blipFill>
          <a:blip r:embed="rId5"/>
          <a:stretch>
            <a:fillRect/>
          </a:stretch>
        </p:blipFill>
        <p:spPr>
          <a:xfrm>
            <a:off x="303045" y="5539309"/>
            <a:ext cx="3365352" cy="656783"/>
          </a:xfrm>
          <a:prstGeom prst="rect">
            <a:avLst/>
          </a:prstGeom>
        </p:spPr>
      </p:pic>
    </p:spTree>
    <p:extLst>
      <p:ext uri="{BB962C8B-B14F-4D97-AF65-F5344CB8AC3E}">
        <p14:creationId xmlns:p14="http://schemas.microsoft.com/office/powerpoint/2010/main" val="37393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10</a:t>
            </a:r>
            <a:r>
              <a:rPr lang="en-US" dirty="0">
                <a:latin typeface="+mn-lt"/>
              </a:rPr>
              <a:t> Minute Intro to the </a:t>
            </a:r>
            <a:r>
              <a:rPr lang="en-US" dirty="0" err="1">
                <a:latin typeface="+mn-lt"/>
              </a:rPr>
              <a:t>Tidyverse</a:t>
            </a:r>
            <a:endParaRPr lang="en-US" dirty="0">
              <a:latin typeface="+mn-lt"/>
            </a:endParaRPr>
          </a:p>
        </p:txBody>
      </p:sp>
    </p:spTree>
    <p:extLst>
      <p:ext uri="{BB962C8B-B14F-4D97-AF65-F5344CB8AC3E}">
        <p14:creationId xmlns:p14="http://schemas.microsoft.com/office/powerpoint/2010/main" val="406325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the </a:t>
            </a:r>
            <a:r>
              <a:rPr lang="en-US" sz="2400" dirty="0" err="1"/>
              <a:t>tidyverse</a:t>
            </a:r>
            <a:r>
              <a:rPr lang="en-US" sz="2400" dirty="0"/>
              <a:t> package for visualizing data.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78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2566787" y="2169402"/>
            <a:ext cx="5595578" cy="179848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Organize data in a consistent, intuitive way</a:t>
            </a:r>
          </a:p>
          <a:p>
            <a:pPr marL="0" indent="0">
              <a:buNone/>
            </a:pPr>
            <a:endParaRPr lang="en-US" sz="2800" dirty="0"/>
          </a:p>
          <a:p>
            <a:pPr>
              <a:buFont typeface="Arial" charset="0"/>
              <a:buChar char="•"/>
            </a:pPr>
            <a:r>
              <a:rPr lang="en-US" sz="2800" dirty="0"/>
              <a:t> Code should be human readable, concise, and consistent</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8E0FC-A33F-AE51-ACE6-B5B55B911470}"/>
              </a:ext>
            </a:extLst>
          </p:cNvPr>
          <p:cNvPicPr>
            <a:picLocks noChangeAspect="1"/>
          </p:cNvPicPr>
          <p:nvPr/>
        </p:nvPicPr>
        <p:blipFill>
          <a:blip r:embed="rId3"/>
          <a:stretch>
            <a:fillRect/>
          </a:stretch>
        </p:blipFill>
        <p:spPr>
          <a:xfrm>
            <a:off x="6096000" y="1075196"/>
            <a:ext cx="5522259" cy="1758759"/>
          </a:xfrm>
          <a:prstGeom prst="rect">
            <a:avLst/>
          </a:prstGeom>
        </p:spPr>
      </p:pic>
      <p:pic>
        <p:nvPicPr>
          <p:cNvPr id="3" name="Picture 2">
            <a:extLst>
              <a:ext uri="{FF2B5EF4-FFF2-40B4-BE49-F238E27FC236}">
                <a16:creationId xmlns:a16="http://schemas.microsoft.com/office/drawing/2014/main" id="{67094C72-BC11-DF2F-7914-176748786C2B}"/>
              </a:ext>
            </a:extLst>
          </p:cNvPr>
          <p:cNvPicPr>
            <a:picLocks noChangeAspect="1"/>
          </p:cNvPicPr>
          <p:nvPr/>
        </p:nvPicPr>
        <p:blipFill>
          <a:blip r:embed="rId4"/>
          <a:stretch>
            <a:fillRect/>
          </a:stretch>
        </p:blipFill>
        <p:spPr>
          <a:xfrm>
            <a:off x="6096000" y="4024046"/>
            <a:ext cx="4283829" cy="1593584"/>
          </a:xfrm>
          <a:prstGeom prst="rect">
            <a:avLst/>
          </a:prstGeom>
        </p:spPr>
      </p:pic>
      <p:sp>
        <p:nvSpPr>
          <p:cNvPr id="5" name="TextBox 4">
            <a:extLst>
              <a:ext uri="{FF2B5EF4-FFF2-40B4-BE49-F238E27FC236}">
                <a16:creationId xmlns:a16="http://schemas.microsoft.com/office/drawing/2014/main" id="{0524CCF7-E9A5-A332-1F23-D2019511276C}"/>
              </a:ext>
            </a:extLst>
          </p:cNvPr>
          <p:cNvSpPr txBox="1"/>
          <p:nvPr/>
        </p:nvSpPr>
        <p:spPr>
          <a:xfrm>
            <a:off x="685799" y="2097741"/>
            <a:ext cx="4805080" cy="1077218"/>
          </a:xfrm>
          <a:prstGeom prst="rect">
            <a:avLst/>
          </a:prstGeom>
          <a:noFill/>
        </p:spPr>
        <p:txBody>
          <a:bodyPr wrap="square" rtlCol="0">
            <a:spAutoFit/>
          </a:bodyPr>
          <a:lstStyle/>
          <a:p>
            <a:r>
              <a:rPr lang="en-US" sz="3200" dirty="0"/>
              <a:t>keep </a:t>
            </a:r>
            <a:r>
              <a:rPr lang="en-US" sz="3200" b="1" dirty="0">
                <a:solidFill>
                  <a:srgbClr val="FF0000"/>
                </a:solidFill>
              </a:rPr>
              <a:t>rows</a:t>
            </a:r>
            <a:r>
              <a:rPr lang="en-US" sz="3200" dirty="0"/>
              <a:t> that match a condition</a:t>
            </a:r>
          </a:p>
        </p:txBody>
      </p:sp>
      <p:grpSp>
        <p:nvGrpSpPr>
          <p:cNvPr id="7" name="Group 6">
            <a:extLst>
              <a:ext uri="{FF2B5EF4-FFF2-40B4-BE49-F238E27FC236}">
                <a16:creationId xmlns:a16="http://schemas.microsoft.com/office/drawing/2014/main" id="{D9302729-08DD-9F33-14F1-4DA60D40F369}"/>
              </a:ext>
            </a:extLst>
          </p:cNvPr>
          <p:cNvGrpSpPr/>
          <p:nvPr/>
        </p:nvGrpSpPr>
        <p:grpSpPr>
          <a:xfrm>
            <a:off x="685799" y="1273814"/>
            <a:ext cx="4805080" cy="655320"/>
            <a:chOff x="2080825" y="3162925"/>
            <a:chExt cx="8090002" cy="655320"/>
          </a:xfrm>
        </p:grpSpPr>
        <p:sp>
          <p:nvSpPr>
            <p:cNvPr id="8" name="Rectangle 7">
              <a:extLst>
                <a:ext uri="{FF2B5EF4-FFF2-40B4-BE49-F238E27FC236}">
                  <a16:creationId xmlns:a16="http://schemas.microsoft.com/office/drawing/2014/main" id="{49A86ADE-C0C6-A949-B5FD-78094FFF7BF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A53F-5262-3795-27E0-E071DC817D0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condition</a:t>
              </a:r>
              <a:r>
                <a:rPr lang="en-US" sz="2400" dirty="0">
                  <a:latin typeface="Monaco" charset="0"/>
                  <a:ea typeface="Monaco" charset="0"/>
                  <a:cs typeface="Monaco" charset="0"/>
                </a:rPr>
                <a:t>)</a:t>
              </a:r>
            </a:p>
          </p:txBody>
        </p:sp>
      </p:grpSp>
      <p:sp>
        <p:nvSpPr>
          <p:cNvPr id="11" name="TextBox 10">
            <a:extLst>
              <a:ext uri="{FF2B5EF4-FFF2-40B4-BE49-F238E27FC236}">
                <a16:creationId xmlns:a16="http://schemas.microsoft.com/office/drawing/2014/main" id="{F025F848-8ECB-2DD6-0FD7-6699D79FFDE6}"/>
              </a:ext>
            </a:extLst>
          </p:cNvPr>
          <p:cNvSpPr txBox="1"/>
          <p:nvPr/>
        </p:nvSpPr>
        <p:spPr>
          <a:xfrm>
            <a:off x="685799" y="4847973"/>
            <a:ext cx="4805080" cy="1077218"/>
          </a:xfrm>
          <a:prstGeom prst="rect">
            <a:avLst/>
          </a:prstGeom>
          <a:noFill/>
        </p:spPr>
        <p:txBody>
          <a:bodyPr wrap="square" rtlCol="0">
            <a:spAutoFit/>
          </a:bodyPr>
          <a:lstStyle/>
          <a:p>
            <a:r>
              <a:rPr lang="en-US" sz="3200" dirty="0"/>
              <a:t>keep or drop </a:t>
            </a:r>
            <a:r>
              <a:rPr lang="en-US" sz="3200" b="1" dirty="0">
                <a:solidFill>
                  <a:srgbClr val="FF0000"/>
                </a:solidFill>
              </a:rPr>
              <a:t>columns</a:t>
            </a:r>
            <a:r>
              <a:rPr lang="en-US" sz="3200" dirty="0"/>
              <a:t> using their names</a:t>
            </a:r>
          </a:p>
        </p:txBody>
      </p:sp>
      <p:grpSp>
        <p:nvGrpSpPr>
          <p:cNvPr id="12" name="Group 11">
            <a:extLst>
              <a:ext uri="{FF2B5EF4-FFF2-40B4-BE49-F238E27FC236}">
                <a16:creationId xmlns:a16="http://schemas.microsoft.com/office/drawing/2014/main" id="{69770903-4418-FC63-031B-137ED1432700}"/>
              </a:ext>
            </a:extLst>
          </p:cNvPr>
          <p:cNvGrpSpPr/>
          <p:nvPr/>
        </p:nvGrpSpPr>
        <p:grpSpPr>
          <a:xfrm>
            <a:off x="685799" y="4024046"/>
            <a:ext cx="4805080" cy="655320"/>
            <a:chOff x="2080825" y="3162925"/>
            <a:chExt cx="8090002" cy="655320"/>
          </a:xfrm>
        </p:grpSpPr>
        <p:sp>
          <p:nvSpPr>
            <p:cNvPr id="13" name="Rectangle 12">
              <a:extLst>
                <a:ext uri="{FF2B5EF4-FFF2-40B4-BE49-F238E27FC236}">
                  <a16:creationId xmlns:a16="http://schemas.microsoft.com/office/drawing/2014/main" id="{6E5CE046-FA5F-B1AB-7FB5-964168F7B6B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2A58FE-6D72-8C23-F412-1D4C9D9335A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select(</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columns</a:t>
              </a:r>
              <a:r>
                <a:rPr lang="en-US" sz="24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FD6F5CAA-E3EC-9549-3373-8CFA1404712F}"/>
              </a:ext>
            </a:extLst>
          </p:cNvPr>
          <p:cNvGrpSpPr/>
          <p:nvPr/>
        </p:nvGrpSpPr>
        <p:grpSpPr>
          <a:xfrm>
            <a:off x="4927940" y="2048327"/>
            <a:ext cx="2899028" cy="1692771"/>
            <a:chOff x="896764" y="1503897"/>
            <a:chExt cx="2365216" cy="1692771"/>
          </a:xfrm>
        </p:grpSpPr>
        <p:sp>
          <p:nvSpPr>
            <p:cNvPr id="15" name="Rounded Rectangular Callout 14">
              <a:extLst>
                <a:ext uri="{FF2B5EF4-FFF2-40B4-BE49-F238E27FC236}">
                  <a16:creationId xmlns:a16="http://schemas.microsoft.com/office/drawing/2014/main" id="{F87A8F79-8D30-95A6-D05D-49EAC9241676}"/>
                </a:ext>
              </a:extLst>
            </p:cNvPr>
            <p:cNvSpPr/>
            <p:nvPr/>
          </p:nvSpPr>
          <p:spPr>
            <a:xfrm>
              <a:off x="896764" y="1732048"/>
              <a:ext cx="2365216" cy="1246648"/>
            </a:xfrm>
            <a:prstGeom prst="wedgeRoundRectCallout">
              <a:avLst>
                <a:gd name="adj1" fmla="val -64272"/>
                <a:gd name="adj2" fmla="val -9884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CA1C8A-9663-1024-0540-C0710DBAA3F1}"/>
                </a:ext>
              </a:extLst>
            </p:cNvPr>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grpSp>
        <p:nvGrpSpPr>
          <p:cNvPr id="4" name="Group 3">
            <a:extLst>
              <a:ext uri="{FF2B5EF4-FFF2-40B4-BE49-F238E27FC236}">
                <a16:creationId xmlns:a16="http://schemas.microsoft.com/office/drawing/2014/main" id="{37BB3BCB-7252-18B3-81E4-5A6D7D2B268C}"/>
              </a:ext>
            </a:extLst>
          </p:cNvPr>
          <p:cNvGrpSpPr/>
          <p:nvPr/>
        </p:nvGrpSpPr>
        <p:grpSpPr>
          <a:xfrm>
            <a:off x="5338885" y="4977704"/>
            <a:ext cx="6279373" cy="1661993"/>
            <a:chOff x="896764" y="1519287"/>
            <a:chExt cx="2365216" cy="1661993"/>
          </a:xfrm>
        </p:grpSpPr>
        <p:sp>
          <p:nvSpPr>
            <p:cNvPr id="6" name="Rounded Rectangular Callout 5">
              <a:extLst>
                <a:ext uri="{FF2B5EF4-FFF2-40B4-BE49-F238E27FC236}">
                  <a16:creationId xmlns:a16="http://schemas.microsoft.com/office/drawing/2014/main" id="{94B561C5-882F-783F-5E7A-0C31B2C74740}"/>
                </a:ext>
              </a:extLst>
            </p:cNvPr>
            <p:cNvSpPr/>
            <p:nvPr/>
          </p:nvSpPr>
          <p:spPr>
            <a:xfrm>
              <a:off x="896764" y="1732048"/>
              <a:ext cx="2365216" cy="1246648"/>
            </a:xfrm>
            <a:prstGeom prst="wedgeRoundRectCallout">
              <a:avLst>
                <a:gd name="adj1" fmla="val -70138"/>
                <a:gd name="adj2" fmla="val -105787"/>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8BBC5A-9AAC-A81F-4B2D-4460330DC562}"/>
                </a:ext>
              </a:extLst>
            </p:cNvPr>
            <p:cNvSpPr txBox="1"/>
            <p:nvPr/>
          </p:nvSpPr>
          <p:spPr>
            <a:xfrm>
              <a:off x="896764" y="1519287"/>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column names</a:t>
              </a:r>
              <a:br>
                <a:rPr lang="en-US" sz="2800" dirty="0">
                  <a:solidFill>
                    <a:schemeClr val="bg1"/>
                  </a:solidFill>
                </a:rPr>
              </a:br>
              <a:r>
                <a:rPr lang="en-US" sz="2000" dirty="0">
                  <a:solidFill>
                    <a:schemeClr val="bg1"/>
                  </a:solidFill>
                </a:rPr>
                <a:t>select multiple by separating with commas; </a:t>
              </a:r>
            </a:p>
            <a:p>
              <a:pPr algn="ctr"/>
              <a:r>
                <a:rPr lang="en-US" sz="2000" dirty="0">
                  <a:solidFill>
                    <a:schemeClr val="bg1"/>
                  </a:solidFill>
                </a:rPr>
                <a:t>drop instead of keep by prefixing column names with “-”</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35128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07BDC-5F91-F77A-B8D0-5E02B8D28946}"/>
              </a:ext>
            </a:extLst>
          </p:cNvPr>
          <p:cNvPicPr>
            <a:picLocks noChangeAspect="1"/>
          </p:cNvPicPr>
          <p:nvPr/>
        </p:nvPicPr>
        <p:blipFill>
          <a:blip r:embed="rId3"/>
          <a:stretch>
            <a:fillRect/>
          </a:stretch>
        </p:blipFill>
        <p:spPr>
          <a:xfrm>
            <a:off x="6096000" y="865835"/>
            <a:ext cx="5746376" cy="1357412"/>
          </a:xfrm>
          <a:prstGeom prst="rect">
            <a:avLst/>
          </a:prstGeom>
        </p:spPr>
      </p:pic>
      <p:sp>
        <p:nvSpPr>
          <p:cNvPr id="5" name="TextBox 4">
            <a:extLst>
              <a:ext uri="{FF2B5EF4-FFF2-40B4-BE49-F238E27FC236}">
                <a16:creationId xmlns:a16="http://schemas.microsoft.com/office/drawing/2014/main" id="{95735DF1-1B7C-81CE-6B56-DDDBC1584A12}"/>
              </a:ext>
            </a:extLst>
          </p:cNvPr>
          <p:cNvSpPr txBox="1"/>
          <p:nvPr/>
        </p:nvSpPr>
        <p:spPr>
          <a:xfrm>
            <a:off x="685799" y="2097741"/>
            <a:ext cx="4805080" cy="584775"/>
          </a:xfrm>
          <a:prstGeom prst="rect">
            <a:avLst/>
          </a:prstGeom>
          <a:noFill/>
        </p:spPr>
        <p:txBody>
          <a:bodyPr wrap="square" rtlCol="0">
            <a:spAutoFit/>
          </a:bodyPr>
          <a:lstStyle/>
          <a:p>
            <a:r>
              <a:rPr lang="en-US" sz="3200" dirty="0"/>
              <a:t>Creates calculated columns</a:t>
            </a:r>
          </a:p>
        </p:txBody>
      </p:sp>
      <p:grpSp>
        <p:nvGrpSpPr>
          <p:cNvPr id="6" name="Group 5">
            <a:extLst>
              <a:ext uri="{FF2B5EF4-FFF2-40B4-BE49-F238E27FC236}">
                <a16:creationId xmlns:a16="http://schemas.microsoft.com/office/drawing/2014/main" id="{A692EEA7-4ABC-DA33-AABF-198CFEE1D5DB}"/>
              </a:ext>
            </a:extLst>
          </p:cNvPr>
          <p:cNvGrpSpPr/>
          <p:nvPr/>
        </p:nvGrpSpPr>
        <p:grpSpPr>
          <a:xfrm>
            <a:off x="685799" y="1273814"/>
            <a:ext cx="4805080" cy="655320"/>
            <a:chOff x="2080825" y="3162925"/>
            <a:chExt cx="8090002" cy="655320"/>
          </a:xfrm>
        </p:grpSpPr>
        <p:sp>
          <p:nvSpPr>
            <p:cNvPr id="7" name="Rectangle 6">
              <a:extLst>
                <a:ext uri="{FF2B5EF4-FFF2-40B4-BE49-F238E27FC236}">
                  <a16:creationId xmlns:a16="http://schemas.microsoft.com/office/drawing/2014/main" id="{6189A4EF-0F21-E590-8863-228750C45A1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9468B2-8BE7-2F50-ADC8-23ABCB56E3A5}"/>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mutate(</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10449125-8031-8EBD-9762-B8219CCF41DF}"/>
              </a:ext>
            </a:extLst>
          </p:cNvPr>
          <p:cNvGrpSpPr/>
          <p:nvPr/>
        </p:nvGrpSpPr>
        <p:grpSpPr>
          <a:xfrm>
            <a:off x="685799" y="3093649"/>
            <a:ext cx="4805080" cy="3307930"/>
            <a:chOff x="2080825" y="3162925"/>
            <a:chExt cx="8090002" cy="914505"/>
          </a:xfrm>
        </p:grpSpPr>
        <p:sp>
          <p:nvSpPr>
            <p:cNvPr id="10" name="Rectangle 9">
              <a:extLst>
                <a:ext uri="{FF2B5EF4-FFF2-40B4-BE49-F238E27FC236}">
                  <a16:creationId xmlns:a16="http://schemas.microsoft.com/office/drawing/2014/main" id="{60448BE0-0E7C-9E00-3B0F-86D1059C968D}"/>
                </a:ext>
              </a:extLst>
            </p:cNvPr>
            <p:cNvSpPr/>
            <p:nvPr/>
          </p:nvSpPr>
          <p:spPr>
            <a:xfrm>
              <a:off x="2080825" y="3162925"/>
              <a:ext cx="8090002" cy="68008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C414AF-DADA-5713-2E15-ED471A26CAB6}"/>
                </a:ext>
              </a:extLst>
            </p:cNvPr>
            <p:cNvSpPr txBox="1"/>
            <p:nvPr/>
          </p:nvSpPr>
          <p:spPr>
            <a:xfrm>
              <a:off x="2080825" y="3235065"/>
              <a:ext cx="8090002" cy="8423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data </a:t>
              </a:r>
              <a:r>
                <a:rPr lang="en-US" sz="2400" dirty="0">
                  <a:solidFill>
                    <a:srgbClr val="FF0000"/>
                  </a:solidFill>
                  <a:latin typeface="Monaco" charset="0"/>
                  <a:ea typeface="Monaco" charset="0"/>
                  <a:cs typeface="Monaco" charset="0"/>
                </a:rPr>
                <a:t>|&gt;</a:t>
              </a:r>
            </a:p>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condition</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select(</a:t>
              </a:r>
              <a:r>
                <a:rPr lang="en-US" sz="2400" i="1" dirty="0">
                  <a:solidFill>
                    <a:srgbClr val="0070C0"/>
                  </a:solidFill>
                  <a:latin typeface="Monaco" charset="0"/>
                  <a:ea typeface="Monaco" charset="0"/>
                  <a:cs typeface="Monaco" charset="0"/>
                </a:rPr>
                <a:t>columns</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mutate(</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a:t>
              </a: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p:txBody>
        </p:sp>
      </p:grpSp>
      <p:sp>
        <p:nvSpPr>
          <p:cNvPr id="15" name="TextBox 14">
            <a:extLst>
              <a:ext uri="{FF2B5EF4-FFF2-40B4-BE49-F238E27FC236}">
                <a16:creationId xmlns:a16="http://schemas.microsoft.com/office/drawing/2014/main" id="{1FB9BC37-0F4F-8820-CD07-B9E0F74F7147}"/>
              </a:ext>
            </a:extLst>
          </p:cNvPr>
          <p:cNvSpPr txBox="1"/>
          <p:nvPr/>
        </p:nvSpPr>
        <p:spPr>
          <a:xfrm>
            <a:off x="685799" y="5685220"/>
            <a:ext cx="4805080" cy="1077218"/>
          </a:xfrm>
          <a:prstGeom prst="rect">
            <a:avLst/>
          </a:prstGeom>
          <a:noFill/>
        </p:spPr>
        <p:txBody>
          <a:bodyPr wrap="square" rtlCol="0">
            <a:spAutoFit/>
          </a:bodyPr>
          <a:lstStyle/>
          <a:p>
            <a:r>
              <a:rPr lang="en-US" sz="3200" dirty="0"/>
              <a:t>Chain </a:t>
            </a:r>
            <a:r>
              <a:rPr lang="en-US" sz="3200" dirty="0" err="1"/>
              <a:t>tidyverse</a:t>
            </a:r>
            <a:r>
              <a:rPr lang="en-US" sz="3200" dirty="0"/>
              <a:t> commands into a pipeline</a:t>
            </a:r>
          </a:p>
        </p:txBody>
      </p:sp>
      <p:sp>
        <p:nvSpPr>
          <p:cNvPr id="16" name="Rounded Rectangular Callout 15">
            <a:extLst>
              <a:ext uri="{FF2B5EF4-FFF2-40B4-BE49-F238E27FC236}">
                <a16:creationId xmlns:a16="http://schemas.microsoft.com/office/drawing/2014/main" id="{07E85464-46B2-1221-1C7A-84C7259DCE91}"/>
              </a:ext>
            </a:extLst>
          </p:cNvPr>
          <p:cNvSpPr/>
          <p:nvPr/>
        </p:nvSpPr>
        <p:spPr>
          <a:xfrm>
            <a:off x="6096000" y="2537621"/>
            <a:ext cx="3907967" cy="1246648"/>
          </a:xfrm>
          <a:prstGeom prst="wedgeRoundRectCallout">
            <a:avLst>
              <a:gd name="adj1" fmla="val -149356"/>
              <a:gd name="adj2" fmla="val 34288"/>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177542-2EA8-0136-71B2-34F9E688BF93}"/>
              </a:ext>
            </a:extLst>
          </p:cNvPr>
          <p:cNvSpPr txBox="1"/>
          <p:nvPr/>
        </p:nvSpPr>
        <p:spPr>
          <a:xfrm>
            <a:off x="6096000" y="2379999"/>
            <a:ext cx="3907967"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pipe operator*</a:t>
            </a:r>
          </a:p>
          <a:p>
            <a:pPr algn="ctr"/>
            <a:r>
              <a:rPr lang="en-US" sz="2800" dirty="0">
                <a:solidFill>
                  <a:schemeClr val="bg1"/>
                </a:solidFill>
              </a:rPr>
              <a:t>(“then”)</a:t>
            </a:r>
            <a:endParaRPr lang="en-US" dirty="0">
              <a:solidFill>
                <a:schemeClr val="bg1"/>
              </a:solidFill>
            </a:endParaRPr>
          </a:p>
          <a:p>
            <a:pPr algn="ctr"/>
            <a:endParaRPr lang="en-US" sz="1200" dirty="0">
              <a:solidFill>
                <a:schemeClr val="bg1"/>
              </a:solidFill>
            </a:endParaRPr>
          </a:p>
        </p:txBody>
      </p:sp>
      <p:sp>
        <p:nvSpPr>
          <p:cNvPr id="2" name="TextBox 1">
            <a:extLst>
              <a:ext uri="{FF2B5EF4-FFF2-40B4-BE49-F238E27FC236}">
                <a16:creationId xmlns:a16="http://schemas.microsoft.com/office/drawing/2014/main" id="{4E5EF341-BF05-2697-20D9-8B32C61EFB0E}"/>
              </a:ext>
            </a:extLst>
          </p:cNvPr>
          <p:cNvSpPr txBox="1"/>
          <p:nvPr/>
        </p:nvSpPr>
        <p:spPr>
          <a:xfrm>
            <a:off x="6815637" y="4229100"/>
            <a:ext cx="2630207" cy="461665"/>
          </a:xfrm>
          <a:prstGeom prst="rect">
            <a:avLst/>
          </a:prstGeom>
          <a:noFill/>
        </p:spPr>
        <p:txBody>
          <a:bodyPr wrap="none" rtlCol="0">
            <a:spAutoFit/>
          </a:bodyPr>
          <a:lstStyle/>
          <a:p>
            <a:r>
              <a:rPr lang="en-US" sz="2400" dirty="0"/>
              <a:t>* alternatively, </a:t>
            </a:r>
            <a:r>
              <a:rPr lang="en-US" sz="2400" dirty="0">
                <a:solidFill>
                  <a:srgbClr val="0070C0"/>
                </a:solidFill>
                <a:latin typeface="Monaco" pitchFamily="2" charset="77"/>
              </a:rPr>
              <a:t>%&gt;%</a:t>
            </a:r>
          </a:p>
        </p:txBody>
      </p:sp>
    </p:spTree>
    <p:extLst>
      <p:ext uri="{BB962C8B-B14F-4D97-AF65-F5344CB8AC3E}">
        <p14:creationId xmlns:p14="http://schemas.microsoft.com/office/powerpoint/2010/main" val="20747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61452" y="740977"/>
            <a:ext cx="5816400" cy="830997"/>
          </a:xfrm>
          <a:prstGeom prst="rect">
            <a:avLst/>
          </a:prstGeom>
        </p:spPr>
        <p:txBody>
          <a:bodyPr wrap="none">
            <a:spAutoFit/>
          </a:bodyPr>
          <a:lstStyle/>
          <a:p>
            <a:r>
              <a:rPr lang="en-US" sz="4800" dirty="0">
                <a:ea typeface="Monaco" charset="0"/>
                <a:cs typeface="Consolas" panose="020B0609020204030204" pitchFamily="49" charset="0"/>
              </a:rPr>
              <a:t>The Pipe Operator</a:t>
            </a:r>
            <a:r>
              <a:rPr lang="en-US" sz="4800" dirty="0">
                <a:latin typeface="Consolas" panose="020B0609020204030204" pitchFamily="49" charset="0"/>
                <a:ea typeface="Monaco" charset="0"/>
                <a:cs typeface="Consolas" panose="020B0609020204030204" pitchFamily="49" charset="0"/>
              </a:rPr>
              <a:t> |&gt;</a:t>
            </a:r>
            <a:endParaRPr lang="en-US" sz="4800" dirty="0"/>
          </a:p>
        </p:txBody>
      </p:sp>
      <p:sp>
        <p:nvSpPr>
          <p:cNvPr id="2" name="TextBox 1"/>
          <p:cNvSpPr txBox="1"/>
          <p:nvPr/>
        </p:nvSpPr>
        <p:spPr>
          <a:xfrm>
            <a:off x="264867" y="3792686"/>
            <a:ext cx="10972799" cy="523220"/>
          </a:xfrm>
          <a:prstGeom prst="rect">
            <a:avLst/>
          </a:prstGeom>
          <a:noFill/>
        </p:spPr>
        <p:txBody>
          <a:bodyPr wrap="square" rtlCol="0">
            <a:spAutoFit/>
          </a:bodyPr>
          <a:lstStyle/>
          <a:p>
            <a:pPr algn="ctr"/>
            <a:r>
              <a:rPr lang="en-US" sz="2800" dirty="0"/>
              <a:t>Passes the </a:t>
            </a:r>
            <a:r>
              <a:rPr lang="en-US" sz="2800" b="1" dirty="0"/>
              <a:t>object on the left </a:t>
            </a:r>
            <a:r>
              <a:rPr lang="en-US" sz="2800" dirty="0"/>
              <a:t>as </a:t>
            </a:r>
            <a:r>
              <a:rPr lang="en-US" sz="2800" b="1" dirty="0"/>
              <a:t>first argument </a:t>
            </a:r>
            <a:r>
              <a:rPr lang="en-US" sz="2800" dirty="0"/>
              <a:t>to the </a:t>
            </a:r>
            <a:r>
              <a:rPr lang="en-US" sz="2800" b="1" dirty="0"/>
              <a:t>function on the right</a:t>
            </a:r>
            <a:r>
              <a:rPr lang="en-US" sz="2800" dirty="0"/>
              <a:t>.</a:t>
            </a:r>
            <a:endParaRPr lang="en-US" sz="2800" dirty="0">
              <a:effectLst/>
            </a:endParaRPr>
          </a:p>
        </p:txBody>
      </p:sp>
      <p:sp>
        <p:nvSpPr>
          <p:cNvPr id="21" name="TextBox 20"/>
          <p:cNvSpPr txBox="1"/>
          <p:nvPr/>
        </p:nvSpPr>
        <p:spPr>
          <a:xfrm>
            <a:off x="445060" y="2906519"/>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a:t>
            </a:r>
            <a:r>
              <a:rPr lang="en-US" sz="2800" u="sng" dirty="0">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4" name="U-Turn Arrow 3"/>
          <p:cNvSpPr/>
          <p:nvPr/>
        </p:nvSpPr>
        <p:spPr>
          <a:xfrm>
            <a:off x="1885950" y="2020352"/>
            <a:ext cx="3237379" cy="886167"/>
          </a:xfrm>
          <a:prstGeom prst="uturnArrow">
            <a:avLst>
              <a:gd name="adj1" fmla="val 41027"/>
              <a:gd name="adj2" fmla="val 25000"/>
              <a:gd name="adj3" fmla="val 34618"/>
              <a:gd name="adj4" fmla="val 19033"/>
              <a:gd name="adj5"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BECF9A7-7D7C-1484-0866-1E84154B6B11}"/>
              </a:ext>
            </a:extLst>
          </p:cNvPr>
          <p:cNvSpPr txBox="1"/>
          <p:nvPr/>
        </p:nvSpPr>
        <p:spPr>
          <a:xfrm>
            <a:off x="383252" y="4764284"/>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filter(</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5" name="TextBox 4">
            <a:extLst>
              <a:ext uri="{FF2B5EF4-FFF2-40B4-BE49-F238E27FC236}">
                <a16:creationId xmlns:a16="http://schemas.microsoft.com/office/drawing/2014/main" id="{0AD2B08A-0F42-B642-E75B-21B9EAA32302}"/>
              </a:ext>
            </a:extLst>
          </p:cNvPr>
          <p:cNvSpPr txBox="1"/>
          <p:nvPr/>
        </p:nvSpPr>
        <p:spPr>
          <a:xfrm>
            <a:off x="348961" y="5388841"/>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filter(structure == "repeating")</a:t>
            </a:r>
          </a:p>
        </p:txBody>
      </p:sp>
    </p:spTree>
    <p:extLst>
      <p:ext uri="{BB962C8B-B14F-4D97-AF65-F5344CB8AC3E}">
        <p14:creationId xmlns:p14="http://schemas.microsoft.com/office/powerpoint/2010/main" val="5414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Rewrite the following statement with a pipe:</a:t>
            </a:r>
          </a:p>
          <a:p>
            <a:pPr marL="0" indent="0" algn="ctr">
              <a:buNone/>
            </a:pPr>
            <a:br>
              <a:rPr lang="en-US" sz="1400" dirty="0"/>
            </a:b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err="1">
                <a:solidFill>
                  <a:srgbClr val="0070C0"/>
                </a:solidFill>
                <a:latin typeface="Consolas" panose="020B0609020204030204" pitchFamily="49" charset="0"/>
                <a:ea typeface="Monaco" charset="0"/>
                <a:cs typeface="Consolas" panose="020B0609020204030204" pitchFamily="49" charset="0"/>
              </a:rPr>
              <a:t>mydata</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first_name</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last_name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br>
              <a:rPr lang="en-US" sz="1050" dirty="0"/>
            </a:br>
            <a:endParaRPr lang="en-US" sz="4400" dirty="0"/>
          </a:p>
        </p:txBody>
      </p:sp>
    </p:spTree>
    <p:extLst>
      <p:ext uri="{BB962C8B-B14F-4D97-AF65-F5344CB8AC3E}">
        <p14:creationId xmlns:p14="http://schemas.microsoft.com/office/powerpoint/2010/main" val="301791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10900</TotalTime>
  <Words>2303</Words>
  <Application>Microsoft Macintosh PowerPoint</Application>
  <PresentationFormat>Widescreen</PresentationFormat>
  <Paragraphs>223</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Consolas</vt:lpstr>
      <vt:lpstr>Monaco</vt:lpstr>
      <vt:lpstr>Times New Roman</vt:lpstr>
      <vt:lpstr>Tw Cen MT</vt:lpstr>
      <vt:lpstr>Tw Cen MT Condensed</vt:lpstr>
      <vt:lpstr>Wingdings 3</vt:lpstr>
      <vt:lpstr>Integral</vt:lpstr>
      <vt:lpstr>Transform and Visualize</vt:lpstr>
      <vt:lpstr>10 Minute Intro to the Tidyverse</vt:lpstr>
      <vt:lpstr>PowerPoint Presentation</vt:lpstr>
      <vt:lpstr>PowerPoint Presentation</vt:lpstr>
      <vt:lpstr>PowerPoint Presentation</vt:lpstr>
      <vt:lpstr>PowerPoint Presentation</vt:lpstr>
      <vt:lpstr>PowerPoint Presentation</vt:lpstr>
      <vt:lpstr>Your Turn</vt:lpstr>
      <vt:lpstr>PowerPoint Presentation</vt:lpstr>
      <vt:lpstr>To make any kind of plot:</vt:lpstr>
      <vt:lpstr>To make any kind of graph:</vt:lpstr>
      <vt:lpstr>1. Pick a “Tidy” Data Frame</vt:lpstr>
      <vt:lpstr>PowerPoint Presentation</vt:lpstr>
      <vt:lpstr>2. Pick a “Geom” Function</vt:lpstr>
      <vt:lpstr>PowerPoint Presentation</vt:lpstr>
      <vt:lpstr>3. Write Aesthetic Mappings</vt:lpstr>
      <vt:lpstr>To make any kind of graph:</vt:lpstr>
      <vt:lpstr>Your Turn</vt:lpstr>
      <vt:lpstr>PowerPoint Presentation</vt:lpstr>
      <vt:lpstr>PowerPoint Presentation</vt:lpstr>
      <vt:lpstr>What else?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610</cp:revision>
  <cp:lastPrinted>2019-02-19T22:36:37Z</cp:lastPrinted>
  <dcterms:created xsi:type="dcterms:W3CDTF">2018-02-01T22:00:01Z</dcterms:created>
  <dcterms:modified xsi:type="dcterms:W3CDTF">2023-09-20T20:16:53Z</dcterms:modified>
</cp:coreProperties>
</file>